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9" r:id="rId2"/>
    <p:sldId id="257" r:id="rId3"/>
    <p:sldId id="300" r:id="rId4"/>
    <p:sldId id="301" r:id="rId5"/>
    <p:sldId id="258" r:id="rId6"/>
    <p:sldId id="294" r:id="rId7"/>
    <p:sldId id="296" r:id="rId8"/>
    <p:sldId id="297" r:id="rId9"/>
    <p:sldId id="29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4"/>
  </p:normalViewPr>
  <p:slideViewPr>
    <p:cSldViewPr>
      <p:cViewPr varScale="1">
        <p:scale>
          <a:sx n="108" d="100"/>
          <a:sy n="108" d="100"/>
        </p:scale>
        <p:origin x="170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623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612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91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20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38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70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03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25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208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210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1512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2C64D-F9E9-45C5-92E1-FF83E70D111B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28/09/2024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07973-C234-44B8-A0ED-73C99BB6BDC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‹N›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937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The </a:t>
            </a:r>
            <a:r>
              <a:rPr lang="en-GB" dirty="0"/>
              <a:t>Law of Regional Integration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(The Module 504337)</a:t>
            </a:r>
          </a:p>
          <a:p>
            <a:r>
              <a:rPr lang="en-GB" dirty="0" smtClean="0"/>
              <a:t>What </a:t>
            </a:r>
            <a:r>
              <a:rPr lang="en-GB" dirty="0"/>
              <a:t>is </a:t>
            </a:r>
            <a:r>
              <a:rPr lang="en-GB" dirty="0" smtClean="0"/>
              <a:t>the module </a:t>
            </a:r>
            <a:r>
              <a:rPr lang="en-GB" dirty="0"/>
              <a:t>about</a:t>
            </a:r>
            <a:r>
              <a:rPr lang="en-GB" dirty="0" smtClean="0"/>
              <a:t>?</a:t>
            </a:r>
          </a:p>
          <a:p>
            <a:r>
              <a:rPr lang="en-GB" dirty="0" smtClean="0"/>
              <a:t>(</a:t>
            </a:r>
            <a:r>
              <a:rPr lang="en-GB" b="1" u="sng" dirty="0" smtClean="0"/>
              <a:t>Not only about the law</a:t>
            </a:r>
            <a:r>
              <a:rPr lang="en-GB" dirty="0" smtClean="0"/>
              <a:t>, other aspects: political, economic, historical, sociological or the mixture of all) </a:t>
            </a:r>
          </a:p>
          <a:p>
            <a:r>
              <a:rPr lang="en-GB" b="1" dirty="0" smtClean="0"/>
              <a:t>Law </a:t>
            </a:r>
            <a:r>
              <a:rPr lang="en-GB" b="1" dirty="0"/>
              <a:t>in Context</a:t>
            </a:r>
            <a:r>
              <a:rPr lang="en-GB" dirty="0"/>
              <a:t/>
            </a:r>
            <a:br>
              <a:rPr lang="en-GB" dirty="0"/>
            </a:br>
            <a:r>
              <a:rPr lang="en-GB" b="1" u="sng" dirty="0"/>
              <a:t>Law as a vehicle to promote further </a:t>
            </a:r>
            <a:r>
              <a:rPr lang="en-GB" b="1" u="sng" dirty="0" smtClean="0"/>
              <a:t>integration</a:t>
            </a:r>
          </a:p>
          <a:p>
            <a:r>
              <a:rPr lang="it-IT" dirty="0" smtClean="0"/>
              <a:t>In Europe, Africa, the Americas and Asia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945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836712"/>
            <a:ext cx="8568952" cy="6021288"/>
          </a:xfrm>
        </p:spPr>
        <p:txBody>
          <a:bodyPr/>
          <a:lstStyle/>
          <a:p>
            <a:r>
              <a:rPr lang="en-GB" sz="3200" b="1" dirty="0" smtClean="0"/>
              <a:t>One </a:t>
            </a:r>
            <a:r>
              <a:rPr lang="en-GB" sz="3200" b="1" dirty="0"/>
              <a:t>of the most fascinating and topical courses that helps understanding </a:t>
            </a:r>
            <a:r>
              <a:rPr lang="en-GB" sz="3200" b="1" u="sng" dirty="0"/>
              <a:t>how the integration processes shape the </a:t>
            </a:r>
            <a:r>
              <a:rPr lang="en-GB" sz="3200" b="1" u="sng" dirty="0" smtClean="0"/>
              <a:t>Word </a:t>
            </a:r>
            <a:r>
              <a:rPr lang="en-GB" sz="3200" b="1" u="sng" dirty="0"/>
              <a:t>and impact </a:t>
            </a:r>
            <a:r>
              <a:rPr lang="en-GB" sz="3200" b="1" u="sng" dirty="0" smtClean="0"/>
              <a:t>on International Relations, International Trade and promote peace and prosperity</a:t>
            </a:r>
            <a:br>
              <a:rPr lang="en-GB" sz="3200" b="1" u="sng" dirty="0" smtClean="0"/>
            </a:br>
            <a:r>
              <a:rPr lang="en-GB" sz="3200" b="1" dirty="0"/>
              <a:t/>
            </a:r>
            <a:br>
              <a:rPr lang="en-GB" sz="3200" b="1" dirty="0"/>
            </a:br>
            <a:r>
              <a:rPr lang="en-GB" sz="2800" b="1" dirty="0"/>
              <a:t/>
            </a:r>
            <a:br>
              <a:rPr lang="en-GB" sz="2800" b="1" dirty="0"/>
            </a:br>
            <a:r>
              <a:rPr lang="en-GB" sz="3200" b="1" dirty="0"/>
              <a:t/>
            </a:r>
            <a:br>
              <a:rPr lang="en-GB" sz="3200" b="1" dirty="0"/>
            </a:b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74066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Law of </a:t>
            </a:r>
            <a:r>
              <a:rPr lang="it-IT" dirty="0" err="1"/>
              <a:t>R</a:t>
            </a:r>
            <a:r>
              <a:rPr lang="it-IT" dirty="0" err="1" smtClean="0"/>
              <a:t>egional</a:t>
            </a:r>
            <a:r>
              <a:rPr lang="it-IT" dirty="0" smtClean="0"/>
              <a:t> Integration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Regional</a:t>
            </a:r>
            <a:r>
              <a:rPr lang="it-IT" dirty="0" smtClean="0"/>
              <a:t> Integration and the </a:t>
            </a:r>
            <a:r>
              <a:rPr lang="it-IT" dirty="0" err="1" smtClean="0"/>
              <a:t>Political</a:t>
            </a:r>
            <a:r>
              <a:rPr lang="it-IT" dirty="0" smtClean="0"/>
              <a:t> </a:t>
            </a:r>
            <a:r>
              <a:rPr lang="it-IT" dirty="0" err="1" smtClean="0"/>
              <a:t>Crises</a:t>
            </a:r>
            <a:r>
              <a:rPr lang="it-IT" dirty="0" smtClean="0"/>
              <a:t>:</a:t>
            </a:r>
          </a:p>
          <a:p>
            <a:r>
              <a:rPr lang="it-IT" dirty="0" smtClean="0"/>
              <a:t>The War in the Middle East (</a:t>
            </a:r>
            <a:r>
              <a:rPr lang="it-IT" dirty="0" err="1" smtClean="0"/>
              <a:t>Israel</a:t>
            </a:r>
            <a:r>
              <a:rPr lang="it-IT" dirty="0" smtClean="0"/>
              <a:t> Palestine, Lebanon, Iran)</a:t>
            </a:r>
          </a:p>
          <a:p>
            <a:r>
              <a:rPr lang="it-IT" dirty="0" smtClean="0"/>
              <a:t>The </a:t>
            </a:r>
            <a:r>
              <a:rPr lang="it-IT" dirty="0" err="1" smtClean="0"/>
              <a:t>Russian’s</a:t>
            </a:r>
            <a:r>
              <a:rPr lang="it-IT" dirty="0" smtClean="0"/>
              <a:t> </a:t>
            </a:r>
            <a:r>
              <a:rPr lang="it-IT" dirty="0" err="1" smtClean="0"/>
              <a:t>invasion</a:t>
            </a:r>
            <a:r>
              <a:rPr lang="it-IT" dirty="0" smtClean="0"/>
              <a:t> on Ukraine </a:t>
            </a:r>
          </a:p>
          <a:p>
            <a:r>
              <a:rPr lang="it-IT" dirty="0" err="1" smtClean="0"/>
              <a:t>Instability</a:t>
            </a:r>
            <a:r>
              <a:rPr lang="it-IT" dirty="0" smtClean="0"/>
              <a:t> in Africa and South of America</a:t>
            </a:r>
          </a:p>
          <a:p>
            <a:r>
              <a:rPr lang="it-IT" dirty="0" err="1" smtClean="0"/>
              <a:t>Dictarorships</a:t>
            </a:r>
            <a:r>
              <a:rPr lang="it-IT" dirty="0" smtClean="0"/>
              <a:t> in Asia</a:t>
            </a:r>
          </a:p>
          <a:p>
            <a:r>
              <a:rPr lang="it-IT" dirty="0" err="1" smtClean="0"/>
              <a:t>Climate</a:t>
            </a:r>
            <a:r>
              <a:rPr lang="it-IT" dirty="0" smtClean="0"/>
              <a:t> </a:t>
            </a:r>
            <a:r>
              <a:rPr lang="it-IT" dirty="0" err="1" smtClean="0"/>
              <a:t>Change</a:t>
            </a:r>
            <a:r>
              <a:rPr lang="it-IT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820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The </a:t>
            </a:r>
            <a:r>
              <a:rPr lang="it-IT" dirty="0" err="1" smtClean="0"/>
              <a:t>Treaty</a:t>
            </a:r>
            <a:r>
              <a:rPr lang="it-IT" dirty="0" smtClean="0"/>
              <a:t> Law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Regional</a:t>
            </a:r>
            <a:r>
              <a:rPr lang="it-IT" dirty="0" smtClean="0"/>
              <a:t> Integration and the </a:t>
            </a:r>
            <a:r>
              <a:rPr lang="it-IT" dirty="0" err="1" smtClean="0"/>
              <a:t>Treaty</a:t>
            </a:r>
            <a:r>
              <a:rPr lang="it-IT" dirty="0" smtClean="0"/>
              <a:t> Law</a:t>
            </a:r>
          </a:p>
          <a:p>
            <a:r>
              <a:rPr lang="it-IT" dirty="0" smtClean="0"/>
              <a:t>Vienna Convention on the Law of the </a:t>
            </a:r>
            <a:r>
              <a:rPr lang="it-IT" dirty="0" err="1" smtClean="0"/>
              <a:t>Treaties</a:t>
            </a:r>
            <a:r>
              <a:rPr lang="it-IT" dirty="0" smtClean="0"/>
              <a:t> (VCLT)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877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3200" b="1" dirty="0"/>
              <a:t>1. Theory and laws? YES</a:t>
            </a:r>
          </a:p>
          <a:p>
            <a:pPr marL="0" indent="0" algn="just">
              <a:buNone/>
            </a:pPr>
            <a:endParaRPr lang="en-GB" sz="3200" dirty="0"/>
          </a:p>
          <a:p>
            <a:pPr algn="just">
              <a:buFontTx/>
              <a:buChar char="-"/>
            </a:pPr>
            <a:r>
              <a:rPr lang="en-GB" sz="3200" dirty="0"/>
              <a:t>We will demonstrate that the Vienna </a:t>
            </a:r>
            <a:r>
              <a:rPr lang="en-GB" sz="3200" dirty="0" smtClean="0"/>
              <a:t>Convention (CVLT) </a:t>
            </a:r>
            <a:r>
              <a:rPr lang="en-GB" sz="3200" dirty="0"/>
              <a:t>and </a:t>
            </a:r>
            <a:r>
              <a:rPr lang="en-GB" sz="3200" dirty="0" smtClean="0"/>
              <a:t> the international </a:t>
            </a:r>
            <a:r>
              <a:rPr lang="en-GB" sz="3200" dirty="0"/>
              <a:t>Courts rulings can be as interesting as a thriller (if correctly read).</a:t>
            </a:r>
          </a:p>
          <a:p>
            <a:pPr algn="just">
              <a:buFontTx/>
              <a:buChar char="-"/>
            </a:pPr>
            <a:endParaRPr lang="en-GB" sz="32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0121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07361"/>
            <a:ext cx="8712967" cy="5050639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sz="3200" dirty="0"/>
              <a:t>2. </a:t>
            </a:r>
            <a:r>
              <a:rPr lang="en-GB" sz="3200" b="1" dirty="0"/>
              <a:t>Practical aspects: </a:t>
            </a:r>
            <a:endParaRPr lang="en-GB" sz="3200" b="1" dirty="0" smtClean="0"/>
          </a:p>
          <a:p>
            <a:pPr algn="just"/>
            <a:r>
              <a:rPr lang="en-GB" sz="3200" b="1" dirty="0" smtClean="0"/>
              <a:t>EU</a:t>
            </a:r>
            <a:endParaRPr lang="en-GB" sz="3200" b="1" dirty="0"/>
          </a:p>
          <a:p>
            <a:pPr marL="0" indent="0" algn="just">
              <a:buNone/>
            </a:pPr>
            <a:endParaRPr lang="en-GB" sz="3200" dirty="0"/>
          </a:p>
          <a:p>
            <a:pPr algn="just">
              <a:buFontTx/>
              <a:buChar char="-"/>
            </a:pPr>
            <a:r>
              <a:rPr lang="en-GB" sz="3200" dirty="0"/>
              <a:t>Further integration vs. disintegration.</a:t>
            </a:r>
          </a:p>
          <a:p>
            <a:pPr algn="just">
              <a:buFontTx/>
              <a:buChar char="-"/>
            </a:pPr>
            <a:r>
              <a:rPr lang="en-GB" sz="3200" dirty="0" smtClean="0"/>
              <a:t> discussing the EU integration model,</a:t>
            </a:r>
          </a:p>
          <a:p>
            <a:pPr algn="just">
              <a:buFontTx/>
              <a:buChar char="-"/>
            </a:pPr>
            <a:r>
              <a:rPr lang="en-GB" sz="3200" dirty="0" smtClean="0"/>
              <a:t>EU-Russia future relationship, understanding  </a:t>
            </a:r>
            <a:r>
              <a:rPr lang="en-GB" sz="3200" dirty="0" err="1" smtClean="0"/>
              <a:t>Brexit</a:t>
            </a:r>
            <a:r>
              <a:rPr lang="en-GB" sz="3200" dirty="0" smtClean="0"/>
              <a:t>, MERCOSUR and the climate change, Asia Regional Interests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2549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800" dirty="0"/>
              <a:t>2</a:t>
            </a:r>
            <a:r>
              <a:rPr lang="en-GB" sz="3200" dirty="0"/>
              <a:t>. </a:t>
            </a:r>
            <a:r>
              <a:rPr lang="en-GB" sz="3200" b="1" dirty="0"/>
              <a:t>Practical aspects: EU and its neighbours</a:t>
            </a:r>
          </a:p>
          <a:p>
            <a:pPr marL="0" indent="0" algn="just">
              <a:buNone/>
            </a:pPr>
            <a:endParaRPr lang="en-GB" sz="3200" dirty="0"/>
          </a:p>
          <a:p>
            <a:pPr algn="just">
              <a:buFontTx/>
              <a:buChar char="-"/>
            </a:pPr>
            <a:r>
              <a:rPr lang="en-GB" sz="3200" dirty="0"/>
              <a:t>European Neighbourhood. </a:t>
            </a:r>
          </a:p>
          <a:p>
            <a:pPr algn="just">
              <a:buFontTx/>
              <a:buChar char="-"/>
            </a:pPr>
            <a:r>
              <a:rPr lang="en-GB" sz="3200" dirty="0"/>
              <a:t>Eastern Partnership.</a:t>
            </a:r>
          </a:p>
          <a:p>
            <a:pPr algn="just">
              <a:buFontTx/>
              <a:buChar char="-"/>
            </a:pPr>
            <a:r>
              <a:rPr lang="en-GB" sz="3200" dirty="0"/>
              <a:t>Ukrainian Crisis.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2673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56692"/>
            <a:ext cx="8640960" cy="5544615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GB" sz="2800" b="1" dirty="0"/>
              <a:t>3</a:t>
            </a:r>
            <a:r>
              <a:rPr lang="en-GB" sz="3500" b="1" dirty="0"/>
              <a:t>. </a:t>
            </a:r>
            <a:r>
              <a:rPr lang="en-GB" sz="4600" b="1" dirty="0"/>
              <a:t>Principal aspects: Beyond EU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GB" sz="4600" dirty="0"/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GB" sz="4600" dirty="0" smtClean="0"/>
              <a:t>Re-emergence </a:t>
            </a:r>
            <a:r>
              <a:rPr lang="en-GB" sz="4600" dirty="0"/>
              <a:t>of new global regional powers such as </a:t>
            </a:r>
            <a:r>
              <a:rPr lang="en-GB" sz="4600" dirty="0" smtClean="0"/>
              <a:t>India, China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GB" sz="4600" dirty="0"/>
              <a:t> </a:t>
            </a:r>
            <a:r>
              <a:rPr lang="en-GB" sz="4600" dirty="0" smtClean="0"/>
              <a:t>Economic Integration and WTO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GB" sz="4600" dirty="0" smtClean="0"/>
              <a:t>Energy as  a promoter of regional Integration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GB" sz="4600" dirty="0" smtClean="0"/>
              <a:t>Regional integration in Africa</a:t>
            </a:r>
            <a:endParaRPr lang="en-GB" sz="4600" dirty="0"/>
          </a:p>
          <a:p>
            <a:pPr marL="457200" lvl="1" indent="0">
              <a:lnSpc>
                <a:spcPct val="110000"/>
              </a:lnSpc>
              <a:buNone/>
            </a:pPr>
            <a:r>
              <a:rPr lang="en-GB" sz="4600" dirty="0"/>
              <a:t>- Growing uncertainty about the institutional architecture of a new global order.</a:t>
            </a:r>
          </a:p>
          <a:p>
            <a:pPr marL="457200" lvl="1" indent="0" algn="just">
              <a:lnSpc>
                <a:spcPct val="110000"/>
              </a:lnSpc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4250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548680"/>
            <a:ext cx="7450987" cy="53101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sz="4100" dirty="0"/>
          </a:p>
          <a:p>
            <a:pPr marL="0" indent="0" algn="just">
              <a:buNone/>
            </a:pPr>
            <a:r>
              <a:rPr lang="en-GB" sz="4100" dirty="0"/>
              <a:t>And more to be learnt on the path to a </a:t>
            </a:r>
            <a:r>
              <a:rPr lang="en-GB" sz="4100" b="1" dirty="0"/>
              <a:t>M</a:t>
            </a:r>
            <a:r>
              <a:rPr lang="en-GB" sz="4100" b="1" dirty="0" smtClean="0"/>
              <a:t>ultipolar New World</a:t>
            </a:r>
            <a:endParaRPr lang="en-GB" sz="4100" b="1" dirty="0"/>
          </a:p>
          <a:p>
            <a:pPr marL="457200" lvl="1" indent="0" algn="just">
              <a:lnSpc>
                <a:spcPct val="110000"/>
              </a:lnSpc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237330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Winter">
    <a:dk1>
      <a:sysClr val="windowText" lastClr="000000"/>
    </a:dk1>
    <a:lt1>
      <a:sysClr val="window" lastClr="FFFFFF"/>
    </a:lt1>
    <a:dk2>
      <a:srgbClr val="1F7BB6"/>
    </a:dk2>
    <a:lt2>
      <a:srgbClr val="C5E1FE"/>
    </a:lt2>
    <a:accent1>
      <a:srgbClr val="B2BDC1"/>
    </a:accent1>
    <a:accent2>
      <a:srgbClr val="767D83"/>
    </a:accent2>
    <a:accent3>
      <a:srgbClr val="3E505C"/>
    </a:accent3>
    <a:accent4>
      <a:srgbClr val="386489"/>
    </a:accent4>
    <a:accent5>
      <a:srgbClr val="4C80AF"/>
    </a:accent5>
    <a:accent6>
      <a:srgbClr val="7DA7D1"/>
    </a:accent6>
    <a:hlink>
      <a:srgbClr val="408080"/>
    </a:hlink>
    <a:folHlink>
      <a:srgbClr val="5EAEAE"/>
    </a:folHlink>
  </a:clrScheme>
</a:themeOverride>
</file>

<file path=ppt/theme/themeOverride2.xml><?xml version="1.0" encoding="utf-8"?>
<a:themeOverride xmlns:a="http://schemas.openxmlformats.org/drawingml/2006/main">
  <a:clrScheme name="Winter">
    <a:dk1>
      <a:sysClr val="windowText" lastClr="000000"/>
    </a:dk1>
    <a:lt1>
      <a:sysClr val="window" lastClr="FFFFFF"/>
    </a:lt1>
    <a:dk2>
      <a:srgbClr val="1F7BB6"/>
    </a:dk2>
    <a:lt2>
      <a:srgbClr val="C5E1FE"/>
    </a:lt2>
    <a:accent1>
      <a:srgbClr val="B2BDC1"/>
    </a:accent1>
    <a:accent2>
      <a:srgbClr val="767D83"/>
    </a:accent2>
    <a:accent3>
      <a:srgbClr val="3E505C"/>
    </a:accent3>
    <a:accent4>
      <a:srgbClr val="386489"/>
    </a:accent4>
    <a:accent5>
      <a:srgbClr val="4C80AF"/>
    </a:accent5>
    <a:accent6>
      <a:srgbClr val="7DA7D1"/>
    </a:accent6>
    <a:hlink>
      <a:srgbClr val="408080"/>
    </a:hlink>
    <a:folHlink>
      <a:srgbClr val="5EAEA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3418</TotalTime>
  <Words>315</Words>
  <Application>Microsoft Office PowerPoint</Application>
  <PresentationFormat>Presentazione su schermo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Courier New</vt:lpstr>
      <vt:lpstr>Trebuchet MS</vt:lpstr>
      <vt:lpstr>Verdana</vt:lpstr>
      <vt:lpstr>Wingdings 2</vt:lpstr>
      <vt:lpstr>Winter</vt:lpstr>
      <vt:lpstr>    The Law of Regional Integration     </vt:lpstr>
      <vt:lpstr>One of the most fascinating and topical courses that helps understanding how the integration processes shape the Word and impact on International Relations, International Trade and promote peace and prosperity    </vt:lpstr>
      <vt:lpstr> Law of Regional Integration</vt:lpstr>
      <vt:lpstr> The Treaty Law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Law of Regional Integration:   Lecture 1</dc:title>
  <dc:creator>kasia</dc:creator>
  <cp:lastModifiedBy>Katarzyna</cp:lastModifiedBy>
  <cp:revision>155</cp:revision>
  <cp:lastPrinted>2015-11-12T11:04:24Z</cp:lastPrinted>
  <dcterms:created xsi:type="dcterms:W3CDTF">2015-10-21T12:00:48Z</dcterms:created>
  <dcterms:modified xsi:type="dcterms:W3CDTF">2024-09-29T16:30:53Z</dcterms:modified>
</cp:coreProperties>
</file>